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64" r:id="rId6"/>
    <p:sldId id="267" r:id="rId7"/>
    <p:sldId id="270" r:id="rId8"/>
    <p:sldId id="269" r:id="rId9"/>
    <p:sldId id="271" r:id="rId10"/>
    <p:sldId id="272" r:id="rId11"/>
    <p:sldId id="273" r:id="rId12"/>
    <p:sldId id="268" r:id="rId13"/>
    <p:sldId id="26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wdp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image" Target="../media/image3.png"/><Relationship Id="rId5" Type="http://schemas.openxmlformats.org/officeDocument/2006/relationships/tags" Target="../tags/tag62.xml"/><Relationship Id="rId4" Type="http://schemas.openxmlformats.org/officeDocument/2006/relationships/image" Target="../media/image5.png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microsoft.com/office/2007/relationships/hdphoto" Target="../media/image7.wdp"/><Relationship Id="rId3" Type="http://schemas.openxmlformats.org/officeDocument/2006/relationships/image" Target="../media/image6.png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image" Target="../media/image3.png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image" Target="../media/image3.png"/><Relationship Id="rId5" Type="http://schemas.openxmlformats.org/officeDocument/2006/relationships/tags" Target="../tags/tag80.xml"/><Relationship Id="rId4" Type="http://schemas.openxmlformats.org/officeDocument/2006/relationships/image" Target="../media/image5.png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image" Target="../media/image3.png"/><Relationship Id="rId2" Type="http://schemas.openxmlformats.org/officeDocument/2006/relationships/tags" Target="../tags/tag86.xml"/><Relationship Id="rId10" Type="http://schemas.openxmlformats.org/officeDocument/2006/relationships/tags" Target="../tags/tag93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0.xml"/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image" Target="../media/image3.png"/><Relationship Id="rId2" Type="http://schemas.openxmlformats.org/officeDocument/2006/relationships/tags" Target="../tags/tag94.xml"/><Relationship Id="rId10" Type="http://schemas.openxmlformats.org/officeDocument/2006/relationships/tags" Target="../tags/tag10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image" Target="../media/image3.png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image" Target="../media/image3.png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27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tags" Target="../tags/tag122.xml"/><Relationship Id="rId13" Type="http://schemas.microsoft.com/office/2007/relationships/hdphoto" Target="../media/image7.wdp"/><Relationship Id="rId12" Type="http://schemas.openxmlformats.org/officeDocument/2006/relationships/image" Target="../media/image6.png"/><Relationship Id="rId11" Type="http://schemas.openxmlformats.org/officeDocument/2006/relationships/tags" Target="../tags/tag129.xml"/><Relationship Id="rId10" Type="http://schemas.openxmlformats.org/officeDocument/2006/relationships/tags" Target="../tags/tag128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3.png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image" Target="../media/image4.jpeg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4.xml"/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image" Target="../media/image3.png"/><Relationship Id="rId2" Type="http://schemas.openxmlformats.org/officeDocument/2006/relationships/tags" Target="../tags/tag28.xml"/><Relationship Id="rId11" Type="http://schemas.openxmlformats.org/officeDocument/2006/relationships/tags" Target="../tags/tag36.xml"/><Relationship Id="rId10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image" Target="../media/image3.png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image" Target="../media/image3.png"/><Relationship Id="rId5" Type="http://schemas.openxmlformats.org/officeDocument/2006/relationships/tags" Target="../tags/tag54.xml"/><Relationship Id="rId4" Type="http://schemas.openxmlformats.org/officeDocument/2006/relationships/image" Target="../media/image5.png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E8E7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\Users\kingsoft\Desktop\图片1.png图片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100000" l="991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420519" y="3343637"/>
            <a:ext cx="4795520" cy="3556635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1901825" y="1852295"/>
            <a:ext cx="7094855" cy="1106805"/>
          </a:xfrm>
        </p:spPr>
        <p:txBody>
          <a:bodyPr lIns="36000" tIns="46800" rIns="90000" bIns="0" anchor="b" anchorCtr="0">
            <a:normAutofit/>
          </a:bodyPr>
          <a:lstStyle>
            <a:lvl1pPr algn="l">
              <a:defRPr sz="6000" b="0" spc="600" baseline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1901825" y="3057526"/>
            <a:ext cx="7094855" cy="643618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901825" y="3764930"/>
            <a:ext cx="1677917" cy="5040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3675284" y="3764930"/>
            <a:ext cx="1677600" cy="5040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9" name="图片 8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0" name="图片 9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-36013" y="4651919"/>
            <a:ext cx="3045460" cy="2223135"/>
          </a:xfrm>
          <a:prstGeom prst="rect">
            <a:avLst/>
          </a:prstGeom>
        </p:spPr>
      </p:pic>
      <p:pic>
        <p:nvPicPr>
          <p:cNvPr id="9" name="图片 8" descr="QQ图片201907180904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550080" y="2001247"/>
            <a:ext cx="6715760" cy="490283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757341" y="2726676"/>
            <a:ext cx="8677318" cy="1404648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0" i="0" u="none" strike="noStrike" kern="1200" cap="none" spc="600" normalizeH="0" baseline="0" noProof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13" name="图片 12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2" name="图片 11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1" y="0"/>
            <a:ext cx="4876800" cy="686181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000" tIns="46800" rIns="90000" bIns="46800" anchor="ctr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75885" y="770255"/>
            <a:ext cx="6405245" cy="508762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624037"/>
            <a:ext cx="10976400" cy="783563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599"/>
            <a:ext cx="10975975" cy="783563"/>
          </a:xfrm>
        </p:spPr>
        <p:txBody>
          <a:bodyPr lIns="90000" tIns="46800" rIns="90000" bIns="46800">
            <a:normAutofit/>
          </a:bodyPr>
          <a:lstStyle>
            <a:lvl1pPr algn="ctr"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7999"/>
            <a:ext cx="10965600" cy="3333413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3810" y="5039996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pic>
        <p:nvPicPr>
          <p:cNvPr id="15" name="图片 14" descr="QQ图片2019071809041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156634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399"/>
            <a:ext cx="11001600" cy="806063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04800" y="560061"/>
            <a:ext cx="10976400" cy="674739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2"/>
            </p:custDataLst>
          </p:nvPr>
        </p:nvGrpSpPr>
        <p:grpSpPr>
          <a:xfrm>
            <a:off x="-36015" y="5747656"/>
            <a:ext cx="12228015" cy="1127397"/>
            <a:chOff x="-36015" y="5747656"/>
            <a:chExt cx="12228015" cy="1127397"/>
          </a:xfrm>
        </p:grpSpPr>
        <p:pic>
          <p:nvPicPr>
            <p:cNvPr id="16" name="图片 15" descr="QQ图片20190718090413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/>
            <a:stretch>
              <a:fillRect/>
            </a:stretch>
          </p:blipFill>
          <p:spPr>
            <a:xfrm flipH="1">
              <a:off x="-36015" y="5747656"/>
              <a:ext cx="1337219" cy="1127397"/>
            </a:xfrm>
            <a:prstGeom prst="rect">
              <a:avLst/>
            </a:prstGeom>
          </p:spPr>
        </p:pic>
        <p:pic>
          <p:nvPicPr>
            <p:cNvPr id="17" name="图片 16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C:\Users\kingsoft\Desktop\图片1.png图片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100000" l="991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486400" y="1909183"/>
            <a:ext cx="6729639" cy="4991090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2" name="图片 11" descr="QQ图片20190718090413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-36013" y="4651919"/>
            <a:ext cx="3045460" cy="2223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F:\高清图\简单背景-小清新\botanical-cactus-plant-cactuses-1445419.jpgbotanical-cactus-plant-cactuses-144541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6697345" y="3175"/>
            <a:ext cx="5489575" cy="6854190"/>
          </a:xfrm>
          <a:prstGeom prst="rect">
            <a:avLst/>
          </a:prstGeom>
        </p:spPr>
      </p:pic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21417" y="2902857"/>
            <a:ext cx="5081097" cy="833485"/>
          </a:xfrm>
        </p:spPr>
        <p:txBody>
          <a:bodyPr lIns="36000" tIns="46800" rIns="90000" bIns="0" anchor="b" anchorCtr="0">
            <a:normAutofit/>
          </a:bodyPr>
          <a:lstStyle>
            <a:lvl1pPr>
              <a:defRPr sz="4000" b="0" u="none" strike="noStrike" kern="1200" cap="none" spc="300" normalizeH="0" baseline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521417" y="3809489"/>
            <a:ext cx="5081097" cy="1077985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9071809041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pic>
        <p:nvPicPr>
          <p:cNvPr id="10" name="图片 9" descr="QQ图片20190718090413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9" name="图片 8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0" name="图片 9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7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8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35.xml"/><Relationship Id="rId24" Type="http://schemas.openxmlformats.org/officeDocument/2006/relationships/tags" Target="../tags/tag134.xml"/><Relationship Id="rId23" Type="http://schemas.openxmlformats.org/officeDocument/2006/relationships/tags" Target="../tags/tag133.xml"/><Relationship Id="rId22" Type="http://schemas.openxmlformats.org/officeDocument/2006/relationships/tags" Target="../tags/tag132.xml"/><Relationship Id="rId21" Type="http://schemas.openxmlformats.org/officeDocument/2006/relationships/tags" Target="../tags/tag131.xml"/><Relationship Id="rId20" Type="http://schemas.openxmlformats.org/officeDocument/2006/relationships/tags" Target="../tags/tag13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hemeOverride" Target="../theme/themeOverride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58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9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2.xml"/><Relationship Id="rId11" Type="http://schemas.openxmlformats.org/officeDocument/2006/relationships/tags" Target="../tags/tag150.xml"/><Relationship Id="rId10" Type="http://schemas.openxmlformats.org/officeDocument/2006/relationships/image" Target="../media/image9.jpeg"/><Relationship Id="rId1" Type="http://schemas.openxmlformats.org/officeDocument/2006/relationships/tags" Target="../tags/tag1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1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5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15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154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55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56.xml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tags" Target="../tags/tag157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487295" y="427990"/>
            <a:ext cx="9669780" cy="1106805"/>
          </a:xfrm>
        </p:spPr>
        <p:txBody>
          <a:bodyPr/>
          <a:lstStyle/>
          <a:p>
            <a:r>
              <a:rPr lang="en-US" altLang="zh-CN" sz="4400" b="1"/>
              <a:t>20191101-20191108</a:t>
            </a:r>
            <a:endParaRPr lang="en-US" altLang="zh-CN" sz="4400" b="1"/>
          </a:p>
        </p:txBody>
      </p:sp>
      <p:sp>
        <p:nvSpPr>
          <p:cNvPr id="8" name="副标题 7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3943985" y="2927985"/>
            <a:ext cx="4170680" cy="643890"/>
          </a:xfrm>
        </p:spPr>
        <p:txBody>
          <a:bodyPr>
            <a:normAutofit/>
          </a:bodyPr>
          <a:lstStyle/>
          <a:p>
            <a:r>
              <a:rPr lang="zh-CN" altLang="en-US" sz="3600" b="1">
                <a:latin typeface="华文楷体" panose="02010600040101010101" charset="-122"/>
                <a:ea typeface="华文楷体" panose="02010600040101010101" charset="-122"/>
              </a:rPr>
              <a:t>学习小结 </a:t>
            </a:r>
            <a:r>
              <a:rPr lang="en-US" altLang="zh-CN" sz="3600" b="1">
                <a:latin typeface="华文楷体" panose="02010600040101010101" charset="-122"/>
                <a:ea typeface="华文楷体" panose="02010600040101010101" charset="-122"/>
              </a:rPr>
              <a:t>(</a:t>
            </a:r>
            <a:r>
              <a:rPr lang="en-US" altLang="zh-CN" sz="3600" b="1">
                <a:latin typeface="华文楷体" panose="02010600040101010101" charset="-122"/>
                <a:ea typeface="华文楷体" panose="02010600040101010101" charset="-122"/>
              </a:rPr>
              <a:t>NO.4)</a:t>
            </a:r>
            <a:endParaRPr lang="en-US" altLang="zh-CN" sz="3600" b="1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6360795" y="5242560"/>
            <a:ext cx="2187575" cy="895350"/>
          </a:xfrm>
        </p:spPr>
        <p:txBody>
          <a:bodyPr/>
          <a:lstStyle/>
          <a:p>
            <a:r>
              <a:rPr lang="en-US" altLang="zh-CN" sz="3600">
                <a:latin typeface="华文新魏" panose="02010800040101010101" charset="-122"/>
                <a:ea typeface="华文新魏" panose="02010800040101010101" charset="-122"/>
              </a:rPr>
              <a:t>--</a:t>
            </a:r>
            <a:r>
              <a:rPr lang="zh-CN" altLang="en-US" sz="3600">
                <a:latin typeface="华文新魏" panose="02010800040101010101" charset="-122"/>
                <a:ea typeface="华文新魏" panose="02010800040101010101" charset="-122"/>
              </a:rPr>
              <a:t>张恒</a:t>
            </a:r>
            <a:endParaRPr lang="zh-CN" altLang="en-US" sz="3600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  <p:custDataLst>
              <p:tags r:id="rId5"/>
            </p:custDataLst>
          </p:nvPr>
        </p:nvSpPr>
        <p:spPr>
          <a:xfrm>
            <a:off x="6360795" y="5959475"/>
            <a:ext cx="2252980" cy="504190"/>
          </a:xfrm>
        </p:spPr>
        <p:txBody>
          <a:bodyPr>
            <a:noAutofit/>
          </a:bodyPr>
          <a:lstStyle/>
          <a:p>
            <a:r>
              <a:rPr lang="en-US" altLang="zh-CN" sz="2800"/>
              <a:t>--20191108</a:t>
            </a:r>
            <a:endParaRPr lang="en-US" altLang="zh-CN" sz="2800"/>
          </a:p>
        </p:txBody>
      </p:sp>
    </p:spTree>
    <p:custDataLst>
      <p:tags r:id="rId6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835" y="759605"/>
            <a:ext cx="3960000" cy="882000"/>
          </a:xfrm>
        </p:spPr>
        <p:txBody>
          <a:bodyPr/>
          <a:p>
            <a:r>
              <a:rPr lang="en-US" altLang="zh-CN"/>
              <a:t>3.</a:t>
            </a:r>
            <a:r>
              <a:rPr lang="zh-CN" altLang="en-US"/>
              <a:t>数组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数组是个有意思的东西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用好的话，使程序简单好多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一定得弄熟练了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4411980" y="665480"/>
            <a:ext cx="3368040" cy="53371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725" y="1048385"/>
            <a:ext cx="4206875" cy="54381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三</a:t>
            </a:r>
            <a:r>
              <a:rPr lang="en-US" altLang="zh-CN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.</a:t>
            </a:r>
            <a:r>
              <a:rPr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小结</a:t>
            </a:r>
            <a:endParaRPr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1.</a:t>
            </a:r>
            <a:r>
              <a:rPr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看了智能那些同学的</a:t>
            </a: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PPT</a:t>
            </a:r>
            <a:r>
              <a:rPr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，觉得自己落后好多</a:t>
            </a:r>
            <a:endParaRPr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2.so  ---</a:t>
            </a:r>
            <a:r>
              <a:rPr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这周，在抓紧时间赶进度。</a:t>
            </a:r>
            <a:endParaRPr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3.</a:t>
            </a:r>
            <a:r>
              <a:rPr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在进度方面有欠缺，调整了计划，重点转移一下，</a:t>
            </a:r>
            <a:endParaRPr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r>
              <a:rPr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发现不足就要改正，这才是王道。</a:t>
            </a:r>
            <a:br>
              <a:rPr sz="1800"/>
            </a:br>
            <a:endParaRPr sz="180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8043289" y="2445301"/>
            <a:ext cx="3102378" cy="562783"/>
          </a:xfrm>
          <a:prstGeom prst="rect">
            <a:avLst/>
          </a:prstGeom>
          <a:noFill/>
        </p:spPr>
        <p:txBody>
          <a:bodyPr wrap="square" bIns="46800" rtlCol="0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 sz="2400" spc="-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黑体" panose="02010609060101010101" charset="-122"/>
                <a:sym typeface="+mn-ea"/>
              </a:rPr>
              <a:t>感想</a:t>
            </a:r>
            <a:endParaRPr lang="zh-CN" altLang="en-US" sz="2400" spc="-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7004685" y="2315210"/>
            <a:ext cx="798926" cy="822257"/>
          </a:xfrm>
          <a:prstGeom prst="rect">
            <a:avLst/>
          </a:prstGeom>
          <a:noFill/>
        </p:spPr>
        <p:txBody>
          <a:bodyPr wrap="square" bIns="46800" rtlCol="0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en-US" altLang="zh-CN" sz="3600" b="1" spc="-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01.</a:t>
            </a:r>
            <a:endParaRPr lang="en-US" altLang="zh-CN" sz="3600" b="1" spc="-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8043289" y="3867813"/>
            <a:ext cx="3102378" cy="562783"/>
          </a:xfrm>
          <a:prstGeom prst="rect">
            <a:avLst/>
          </a:prstGeom>
          <a:noFill/>
        </p:spPr>
        <p:txBody>
          <a:bodyPr wrap="square" bIns="46800" rtlCol="0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 sz="2400" spc="-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黑体" panose="02010609060101010101" charset="-122"/>
                <a:sym typeface="+mn-ea"/>
              </a:rPr>
              <a:t>正文</a:t>
            </a:r>
            <a:endParaRPr lang="zh-CN" altLang="en-US" sz="2400" spc="-2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004685" y="3737362"/>
            <a:ext cx="798926" cy="822257"/>
          </a:xfrm>
          <a:prstGeom prst="rect">
            <a:avLst/>
          </a:prstGeom>
          <a:noFill/>
        </p:spPr>
        <p:txBody>
          <a:bodyPr wrap="square" bIns="46800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zh-CN" sz="3600" b="1" spc="-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02.</a:t>
            </a:r>
            <a:endParaRPr lang="zh-CN" altLang="en-US" sz="3600" b="1" spc="-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043289" y="5281841"/>
            <a:ext cx="3102378" cy="562783"/>
          </a:xfrm>
          <a:prstGeom prst="rect">
            <a:avLst/>
          </a:prstGeom>
          <a:noFill/>
        </p:spPr>
        <p:txBody>
          <a:bodyPr wrap="square" bIns="46800" rtlCol="0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zh-CN" altLang="en-US" sz="2400" spc="-2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黑体" panose="02010609060101010101" charset="-122"/>
                <a:sym typeface="+mn-ea"/>
              </a:rPr>
              <a:t>小结</a:t>
            </a:r>
            <a:endParaRPr lang="zh-CN" altLang="en-US" sz="2400" spc="-2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7004685" y="5152458"/>
            <a:ext cx="798926" cy="822257"/>
          </a:xfrm>
          <a:prstGeom prst="rect">
            <a:avLst/>
          </a:prstGeom>
          <a:noFill/>
        </p:spPr>
        <p:txBody>
          <a:bodyPr wrap="square" bIns="46800" rtlCol="0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en-US" altLang="zh-CN" sz="3600" b="1" spc="-2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rPr>
              <a:t>03.</a:t>
            </a:r>
            <a:endParaRPr lang="en-US" altLang="zh-CN" sz="3600" b="1" spc="-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5129642" y="144145"/>
            <a:ext cx="1932715" cy="1123514"/>
          </a:xfrm>
          <a:prstGeom prst="rect">
            <a:avLst/>
          </a:prstGeom>
          <a:noFill/>
        </p:spPr>
        <p:txBody>
          <a:bodyPr wrap="square" bIns="46800" rtlCol="0">
            <a:normAutofit fontScale="92500" lnSpcReduction="10000"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6000" b="1" dirty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rPr>
              <a:t>目录</a:t>
            </a:r>
            <a:endParaRPr lang="zh-CN" altLang="en-US" sz="6000" b="1" dirty="0">
              <a:solidFill>
                <a:schemeClr val="accent1">
                  <a:lumMod val="50000"/>
                </a:schemeClr>
              </a:solidFill>
              <a:uFillTx/>
              <a:latin typeface="Arial" panose="020B0604020202020204" pitchFamily="34" charset="0"/>
              <a:ea typeface="汉仪旗黑-85S" panose="00020600040101010101" pitchFamily="18" charset="-122"/>
              <a:cs typeface="+mj-cs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228341" y="1328695"/>
            <a:ext cx="173531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QQ图片2019071809055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-3810" y="1566545"/>
            <a:ext cx="6275070" cy="529272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32000"/>
            <a:ext cx="10852237" cy="648000"/>
          </a:xfrm>
        </p:spPr>
        <p:txBody>
          <a:bodyPr/>
          <a:p>
            <a:r>
              <a:rPr lang="zh-CN" altLang="en-US"/>
              <a:t>一</a:t>
            </a:r>
            <a:r>
              <a:rPr lang="en-US" altLang="zh-CN"/>
              <a:t>.</a:t>
            </a:r>
            <a:r>
              <a:t>前言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285205"/>
            <a:ext cx="10852237" cy="5041355"/>
          </a:xfrm>
        </p:spPr>
        <p:txBody>
          <a:bodyPr/>
          <a:p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1.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这周，正在进第二遍的学习，</a:t>
            </a:r>
            <a:endParaRPr sz="40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2.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从基础的</a:t>
            </a:r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printf()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和 </a:t>
            </a:r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scanf();</a:t>
            </a:r>
            <a:endParaRPr lang="en-US" altLang="zh-CN" sz="40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3.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再到数据类型，运算成分，控制成分；</a:t>
            </a:r>
            <a:endParaRPr sz="40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4.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函数</a:t>
            </a:r>
            <a:endParaRPr sz="40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en-US" altLang="zh-CN"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5.</a:t>
            </a:r>
            <a:r>
              <a:rPr sz="40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初窥了数组的使用</a:t>
            </a:r>
            <a:endParaRPr lang="en-US" altLang="zh-CN" sz="360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endParaRPr sz="36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  <a:p>
            <a:endParaRPr sz="2400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835" y="703090"/>
            <a:ext cx="3960000" cy="882000"/>
          </a:xfrm>
        </p:spPr>
        <p:txBody>
          <a:bodyPr/>
          <a:p>
            <a:r>
              <a:rPr lang="en-US" altLang="zh-CN"/>
              <a:t>1.</a:t>
            </a:r>
            <a:r>
              <a:rPr lang="zh-CN" altLang="en-US"/>
              <a:t>运算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86740" y="1764030"/>
            <a:ext cx="4541520" cy="4093210"/>
          </a:xfrm>
        </p:spPr>
        <p:txBody>
          <a:bodyPr/>
          <a:p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--</a:t>
            </a:r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主要是运算符的优先级问题：</a:t>
            </a:r>
            <a:endParaRPr lang="zh-CN" altLang="en-US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 逻辑非（！</a:t>
            </a:r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=</a:t>
            </a:r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）</a:t>
            </a:r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&gt;</a:t>
            </a:r>
            <a:endParaRPr lang="en-US" altLang="zh-CN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 算数运算符   </a:t>
            </a:r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&gt;</a:t>
            </a:r>
            <a:endParaRPr lang="en-US" altLang="zh-CN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 关系运算符   </a:t>
            </a:r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&gt;</a:t>
            </a:r>
            <a:endParaRPr lang="en-US" altLang="zh-CN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 “&amp;&amp;”</a:t>
            </a:r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和 </a:t>
            </a:r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“||”&gt;</a:t>
            </a:r>
            <a:endParaRPr lang="en-US" altLang="zh-CN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  <a:p>
            <a:r>
              <a:rPr lang="en-US" altLang="zh-CN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   </a:t>
            </a:r>
            <a:r>
              <a:rPr lang="zh-CN" altLang="en-US" sz="20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赋值运算符</a:t>
            </a:r>
            <a:endParaRPr lang="zh-CN" altLang="en-US" sz="20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</p:txBody>
      </p:sp>
      <p:sp>
        <p:nvSpPr>
          <p:cNvPr id="5" name="剪去对角的矩形 4"/>
          <p:cNvSpPr/>
          <p:nvPr/>
        </p:nvSpPr>
        <p:spPr>
          <a:xfrm>
            <a:off x="586740" y="214630"/>
            <a:ext cx="8834755" cy="555625"/>
          </a:xfrm>
          <a:prstGeom prst="snip2Diag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>
                <a:solidFill>
                  <a:schemeClr val="tx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二</a:t>
            </a:r>
            <a:r>
              <a:rPr lang="en-US" altLang="zh-CN" sz="3200">
                <a:solidFill>
                  <a:schemeClr val="tx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. </a:t>
            </a:r>
            <a:r>
              <a:rPr lang="zh-CN" altLang="en-US" sz="3200">
                <a:solidFill>
                  <a:schemeClr val="tx1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正文</a:t>
            </a:r>
            <a:endParaRPr lang="zh-CN" altLang="en-US" sz="3200">
              <a:solidFill>
                <a:schemeClr val="tx1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765165" y="474345"/>
            <a:ext cx="5700395" cy="61937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orient="vert" idx="1"/>
          </p:nvPr>
        </p:nvSpPr>
        <p:spPr>
          <a:xfrm rot="16200000">
            <a:off x="2743835" y="-276225"/>
            <a:ext cx="5342890" cy="7496175"/>
          </a:xfrm>
        </p:spPr>
        <p:txBody>
          <a:bodyPr>
            <a:normAutofit lnSpcReduction="20000"/>
          </a:bodyPr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1.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当：两边类型不同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-  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自动完成类型转换！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当：长数赋值给短数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-  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截取长数的低位给短数！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3.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当：短数赋给长数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  原来是什么数，现在还是什么数！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4.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当：符号位的赋值处理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  直接赋值，不管符号位还是数位</a:t>
            </a:r>
            <a:r>
              <a:rPr lang="zh-CN" altLang="en-US"/>
              <a:t>！</a:t>
            </a:r>
            <a:endParaRPr lang="zh-CN" altLang="en-US"/>
          </a:p>
          <a:p>
            <a:r>
              <a:rPr lang="zh-CN" altLang="en-US"/>
              <a:t> 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2.</a:t>
            </a:r>
            <a:r>
              <a:rPr lang="zh-CN" altLang="en-US"/>
              <a:t>循环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86740" y="1764030"/>
            <a:ext cx="2589530" cy="4093210"/>
          </a:xfrm>
        </p:spPr>
        <p:txBody>
          <a:bodyPr/>
          <a:p>
            <a:r>
              <a:rPr lang="zh-CN" altLang="en-US"/>
              <a:t>循环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sz="quarter" idx="14"/>
          </p:nvPr>
        </p:nvPicPr>
        <p:blipFill>
          <a:blip r:embed="rId1"/>
          <a:stretch>
            <a:fillRect/>
          </a:stretch>
        </p:blipFill>
        <p:spPr>
          <a:xfrm>
            <a:off x="2247900" y="950595"/>
            <a:ext cx="3382645" cy="55676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545" y="969010"/>
            <a:ext cx="3011170" cy="547941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715" y="969010"/>
            <a:ext cx="3041650" cy="55772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0265" y="60960"/>
            <a:ext cx="6301105" cy="67367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93000">
              <a:schemeClr val="accent1">
                <a:lumMod val="45000"/>
                <a:lumOff val="55000"/>
                <a:alpha val="100000"/>
              </a:schemeClr>
            </a:gs>
            <a:gs pos="9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4.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86740" y="1764030"/>
            <a:ext cx="3333115" cy="4093210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1.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函数，       </a:t>
            </a: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important !!</a:t>
            </a:r>
            <a:endParaRPr lang="en-US" altLang="zh-CN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0" indent="0">
              <a:buNone/>
            </a:pP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2.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每个程序里都有函数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0" indent="0">
              <a:buNone/>
            </a:pP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3.so</a:t>
            </a:r>
            <a:endParaRPr lang="en-US" altLang="zh-CN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pPr marL="0" indent="0">
              <a:buNone/>
            </a:pP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   这个万万不能蒙混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sz="quarter" idx="14"/>
          </p:nvPr>
        </p:nvPicPr>
        <p:blipFill>
          <a:blip r:embed="rId1"/>
          <a:stretch>
            <a:fillRect/>
          </a:stretch>
        </p:blipFill>
        <p:spPr>
          <a:xfrm>
            <a:off x="4130675" y="314960"/>
            <a:ext cx="7825740" cy="67284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函数定义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库函数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r>
              <a:rPr lang="en-US" altLang="zh-CN"/>
              <a:t>2.</a:t>
            </a:r>
            <a:r>
              <a:t>自定义函数</a:t>
            </a:r>
          </a:p>
        </p:txBody>
      </p:sp>
      <p:pic>
        <p:nvPicPr>
          <p:cNvPr id="8" name="内容占位符 7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9925" y="1778635"/>
            <a:ext cx="5033010" cy="4575810"/>
          </a:xfrm>
          <a:prstGeom prst="rect">
            <a:avLst/>
          </a:prstGeom>
        </p:spPr>
      </p:pic>
      <p:pic>
        <p:nvPicPr>
          <p:cNvPr id="9" name="内容占位符 8"/>
          <p:cNvPicPr>
            <a:picLocks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83680" y="1677035"/>
            <a:ext cx="3753485" cy="5386705"/>
          </a:xfrm>
          <a:prstGeom prst="rect">
            <a:avLst/>
          </a:prstGeom>
        </p:spPr>
      </p:pic>
      <p:cxnSp>
        <p:nvCxnSpPr>
          <p:cNvPr id="10" name="肘形连接符 9"/>
          <p:cNvCxnSpPr/>
          <p:nvPr/>
        </p:nvCxnSpPr>
        <p:spPr>
          <a:xfrm flipV="1">
            <a:off x="2456180" y="695325"/>
            <a:ext cx="3616960" cy="2884805"/>
          </a:xfrm>
          <a:prstGeom prst="bentConnector3">
            <a:avLst>
              <a:gd name="adj1" fmla="val 5001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/>
          <p:nvPr/>
        </p:nvCxnSpPr>
        <p:spPr>
          <a:xfrm rot="16200000" flipV="1">
            <a:off x="4038600" y="2973705"/>
            <a:ext cx="5070475" cy="1069975"/>
          </a:xfrm>
          <a:prstGeom prst="bentConnector3">
            <a:avLst>
              <a:gd name="adj1" fmla="val -45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单圆角矩形 11"/>
          <p:cNvSpPr/>
          <p:nvPr/>
        </p:nvSpPr>
        <p:spPr>
          <a:xfrm>
            <a:off x="6118225" y="477520"/>
            <a:ext cx="2794635" cy="630555"/>
          </a:xfrm>
          <a:prstGeom prst="round1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函数调用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  <p:tag name="KSO_WM_UNIT_SUBTYPE" val="q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3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3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TEMPLATE_THUMBS_INDEX" val="1、5、6、7、8、9、10、11、12、14"/>
  <p:tag name="KSO_WM_TEMPLATE_SUBCATEGORY" val="0"/>
  <p:tag name="KSO_WM_TAG_VERSION" val="1.0"/>
  <p:tag name="KSO_WM_BEAUTIFY_FLAG" val="#wm#"/>
  <p:tag name="KSO_WM_TEMPLATE_CATEGORY" val="custom"/>
  <p:tag name="KSO_WM_TEMPLATE_INDEX" val="20202603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36.xml><?xml version="1.0" encoding="utf-8"?>
<p:tagLst xmlns:p="http://schemas.openxmlformats.org/presentationml/2006/main">
  <p:tag name="KSO_WM_UNIT_ISCONTENTSTITLE" val="0"/>
  <p:tag name="KSO_WM_UNIT_PRESET_TEXT" val="简约通用模板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3_1*a*1"/>
  <p:tag name="KSO_WM_TEMPLATE_CATEGORY" val="custom"/>
  <p:tag name="KSO_WM_TEMPLATE_INDEX" val="20202603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ISCONTENTS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03_1*b*1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PRESET_TEXT" val="单击此处添加副标题"/>
</p:tagLst>
</file>

<file path=ppt/tags/tag138.xml><?xml version="1.0" encoding="utf-8"?>
<p:tagLst xmlns:p="http://schemas.openxmlformats.org/presentationml/2006/main">
  <p:tag name="KSO_WM_UNIT_ISCONTENTSTITLE" val="0"/>
  <p:tag name="KSO_WM_UNIT_PRESET_TEXT" val="汇报人姓名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03_1*b*2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VALUE" val="6"/>
</p:tagLst>
</file>

<file path=ppt/tags/tag139.xml><?xml version="1.0" encoding="utf-8"?>
<p:tagLst xmlns:p="http://schemas.openxmlformats.org/presentationml/2006/main">
  <p:tag name="KSO_WM_UNIT_ISCONTENTSTITLE" val="0"/>
  <p:tag name="KSO_WM_UNIT_PRESET_TEXT" val="汇报日期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202603_1*b*3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VALUE" val="6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EMPLATE_THUMBS_INDEX" val="1、5、6、7、8、9、10、11、12、14"/>
  <p:tag name="KSO_WM_SLIDE_ID" val="custom20202603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3"/>
  <p:tag name="KSO_WM_SLIDE_LAYOUT" val="a_b"/>
  <p:tag name="KSO_WM_SLIDE_LAYOUT_CNT" val="1_3"/>
  <p:tag name="KSO_WM_TEMPLATE_MASTER_TYPE" val="1"/>
  <p:tag name="KSO_WM_TEMPLATE_COLOR_TYPE" val="1"/>
  <p:tag name="KSO_WM_TEMPLATE_MASTER_THUMB_INDEX" val="12"/>
  <p:tag name="KSO_WM_SLIDE_MODEL_TYPE" val="cover"/>
</p:tagLst>
</file>

<file path=ppt/tags/tag141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03_4*l_h_a*1_1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  <p:tag name="KSO_WM_UNIT_ISCONTENTSTITLE" val="0"/>
  <p:tag name="KSO_WM_UNIT_PRESET_TEXT_INDEX" val="0"/>
  <p:tag name="KSO_WM_UNIT_PRESET_TEXT_LEN" val="8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03_4*l_h_i*1_1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3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03_4*l_h_a*1_2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  <p:tag name="KSO_WM_UNIT_ISCONTENTSTITLE" val="0"/>
  <p:tag name="KSO_WM_UNIT_PRESET_TEXT_INDEX" val="0"/>
  <p:tag name="KSO_WM_UNIT_PRESET_TEXT_LEN" val="8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03_4*l_h_i*1_2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5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03_4*l_h_a*1_3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  <p:tag name="KSO_WM_UNIT_ISCONTENTSTITLE" val="0"/>
  <p:tag name="KSO_WM_UNIT_PRESET_TEXT_INDEX" val="0"/>
  <p:tag name="KSO_WM_UNIT_PRESET_TEXT_LEN" val="8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03_4*l_h_i*1_3_1"/>
  <p:tag name="KSO_WM_TEMPLATE_CATEGORY" val="custom"/>
  <p:tag name="KSO_WM_TEMPLATE_INDEX" val="20202603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7.xml><?xml version="1.0" encoding="utf-8"?>
<p:tagLst xmlns:p="http://schemas.openxmlformats.org/presentationml/2006/main">
  <p:tag name="KSO_WM_UNIT_ISCONTENTSTITLE" val="1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03_4*a*1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2603_4*i*1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3_4*d*1"/>
  <p:tag name="KSO_WM_UNIT_LAYERLEVEL" val="1"/>
  <p:tag name="KSO_WM_TAG_VERSION" val="1.0"/>
  <p:tag name="KSO_WM_BEAUTIFY_FLAG" val="#wm#"/>
  <p:tag name="KSO_WM_UNIT_VALUE" val="1422*1879"/>
  <p:tag name="KSO_WM_DIAGRAM_GROUP_CODE" val="l1-1"/>
  <p:tag name="KSO_WM_UNIT_TYPE" val="d"/>
  <p:tag name="KSO_WM_UNIT_INDEX" val="1"/>
  <p:tag name="KSO_WM_TEMPLATE_CATEGORY" val="custom"/>
  <p:tag name="KSO_WM_TEMPLATE_INDEX" val="20202603"/>
  <p:tag name="KSO_WM_UNIT_SUPPORT_UNIT_TYPE" val="[&quot;all&quot;]"/>
  <p:tag name="KSO_WM_UNIT_USESOURCEFORMAT_APPLY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ID" val="custom20202603_4"/>
  <p:tag name="KSO_WM_TEMPLATE_SUBCATEGORY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03"/>
  <p:tag name="KSO_WM_SLIDE_LAYOUT" val="a_d_l"/>
  <p:tag name="KSO_WM_SLIDE_LAYOUT_CNT" val="1_1_1"/>
  <p:tag name="KSO_WM_TEMPLATE_MASTER_TYPE" val="1"/>
  <p:tag name="KSO_WM_TEMPLATE_COLOR_TYPE" val="1"/>
</p:tagLst>
</file>

<file path=ppt/tags/tag151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2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3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4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5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6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7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8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59.xml><?xml version="1.0" encoding="utf-8"?>
<p:tagLst xmlns:p="http://schemas.openxmlformats.org/presentationml/2006/main">
  <p:tag name="KSO_WM_BEAUTIFY_FLAG" val="#wm#"/>
  <p:tag name="KSO_WM_TEMPLATE_CATEGORY" val="diagram"/>
  <p:tag name="KSO_WM_TEMPLATE_INDEX" val="2020149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SUBTYPE" val="h"/>
  <p:tag name="KSO_WM_UNIT_TYPE" val="i"/>
  <p:tag name="KSO_WM_UNIT_INDEX" val="1"/>
  <p:tag name="KSO_WM_UNIT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1">
      <a:dk1>
        <a:srgbClr val="000000"/>
      </a:dk1>
      <a:lt1>
        <a:srgbClr val="FFFFFF"/>
      </a:lt1>
      <a:dk2>
        <a:srgbClr val="EBEBEB"/>
      </a:dk2>
      <a:lt2>
        <a:srgbClr val="F2F3F3"/>
      </a:lt2>
      <a:accent1>
        <a:srgbClr val="85B57C"/>
      </a:accent1>
      <a:accent2>
        <a:srgbClr val="84AD88"/>
      </a:accent2>
      <a:accent3>
        <a:srgbClr val="82A293"/>
      </a:accent3>
      <a:accent4>
        <a:srgbClr val="829AA0"/>
      </a:accent4>
      <a:accent5>
        <a:srgbClr val="7C8CA8"/>
      </a:accent5>
      <a:accent6>
        <a:srgbClr val="7C85B5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EBEBEB"/>
    </a:dk2>
    <a:lt2>
      <a:srgbClr val="F2F3F3"/>
    </a:lt2>
    <a:accent1>
      <a:srgbClr val="85B57C"/>
    </a:accent1>
    <a:accent2>
      <a:srgbClr val="84AD88"/>
    </a:accent2>
    <a:accent3>
      <a:srgbClr val="82A293"/>
    </a:accent3>
    <a:accent4>
      <a:srgbClr val="829AA0"/>
    </a:accent4>
    <a:accent5>
      <a:srgbClr val="7C8CA8"/>
    </a:accent5>
    <a:accent6>
      <a:srgbClr val="7C85B5"/>
    </a:accent6>
    <a:hlink>
      <a:srgbClr val="658BD5"/>
    </a:hlink>
    <a:folHlink>
      <a:srgbClr val="9F67A3"/>
    </a:folHlink>
  </a:clrScheme>
</a:themeOverride>
</file>

<file path=ppt/theme/themeOverride2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EBEBEB"/>
    </a:dk2>
    <a:lt2>
      <a:srgbClr val="F2F3F3"/>
    </a:lt2>
    <a:accent1>
      <a:srgbClr val="85B57C"/>
    </a:accent1>
    <a:accent2>
      <a:srgbClr val="84AD88"/>
    </a:accent2>
    <a:accent3>
      <a:srgbClr val="82A293"/>
    </a:accent3>
    <a:accent4>
      <a:srgbClr val="829AA0"/>
    </a:accent4>
    <a:accent5>
      <a:srgbClr val="7C8CA8"/>
    </a:accent5>
    <a:accent6>
      <a:srgbClr val="7C85B5"/>
    </a:accent6>
    <a:hlink>
      <a:srgbClr val="658BD5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528</Words>
  <Application>WPS 演示</Application>
  <PresentationFormat>宽屏</PresentationFormat>
  <Paragraphs>106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汉仪旗黑-85S</vt:lpstr>
      <vt:lpstr>华文楷体</vt:lpstr>
      <vt:lpstr>华文新魏</vt:lpstr>
      <vt:lpstr>黑体</vt:lpstr>
      <vt:lpstr>隶书</vt:lpstr>
      <vt:lpstr>Arial Unicode MS</vt:lpstr>
      <vt:lpstr>Calibri</vt:lpstr>
      <vt:lpstr>Office 主题​​</vt:lpstr>
      <vt:lpstr>20191101-20191108</vt:lpstr>
      <vt:lpstr>PowerPoint 演示文稿</vt:lpstr>
      <vt:lpstr>一.前言</vt:lpstr>
      <vt:lpstr>1.运算</vt:lpstr>
      <vt:lpstr>PowerPoint 演示文稿</vt:lpstr>
      <vt:lpstr>2.循环</vt:lpstr>
      <vt:lpstr>PowerPoint 演示文稿</vt:lpstr>
      <vt:lpstr>4.函数</vt:lpstr>
      <vt:lpstr>函数定义</vt:lpstr>
      <vt:lpstr>3.数组</vt:lpstr>
      <vt:lpstr>三.小结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legion</dc:creator>
  <cp:lastModifiedBy>@ 鬩摩子</cp:lastModifiedBy>
  <cp:revision>5</cp:revision>
  <dcterms:created xsi:type="dcterms:W3CDTF">2019-11-07T09:58:00Z</dcterms:created>
  <dcterms:modified xsi:type="dcterms:W3CDTF">2019-11-07T11:56:24Z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2052-11.3.0.8586</vt:lpwstr>
  </property>
</Properties>
</file>

<file path=docProps/thumbnail.jpeg>
</file>